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6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711" autoAdjust="0"/>
  </p:normalViewPr>
  <p:slideViewPr>
    <p:cSldViewPr snapToGrid="0" snapToObjects="1">
      <p:cViewPr varScale="1">
        <p:scale>
          <a:sx n="101" d="100"/>
          <a:sy n="101" d="100"/>
        </p:scale>
        <p:origin x="126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6" Type="http://schemas.openxmlformats.org/officeDocument/2006/relationships/viewProps" Target="viewProps.xml" /><Relationship Id="rId25" Type="http://schemas.openxmlformats.org/officeDocument/2006/relationships/presProps" Target="presProps.xml" /><Relationship Id="rId29" Type="http://schemas.microsoft.com/office/2016/11/relationships/changesInfo" Target="changesInfos/changesInfo1.xml" /><Relationship Id="rId1" Type="http://schemas.openxmlformats.org/officeDocument/2006/relationships/slideMaster" Target="slideMasters/slideMaster1.xml" /><Relationship Id="rId28" Type="http://schemas.openxmlformats.org/officeDocument/2006/relationships/tableStyles" Target="tableStyles.xml" /><Relationship Id="rId27" Type="http://schemas.openxmlformats.org/officeDocument/2006/relationships/theme" Target="theme/theme1.xml" /></Relationships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1E0579A-F3AC-4964-96E7-A171BCF22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493"/>
            <a:ext cx="9144000" cy="6856507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 anchor="b"/>
          <a:lstStyle>
            <a:lvl1pPr algn="l">
              <a:lnSpc>
                <a:spcPct val="90000"/>
              </a:lnSpc>
              <a:defRPr sz="3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/>
          <a:lstStyle>
            <a:lvl1pPr marL="0" indent="0">
              <a:lnSpc>
                <a:spcPct val="70000"/>
              </a:lnSpc>
              <a:buFont typeface="Times" pitchFamily="1" charset="0"/>
              <a:buNone/>
              <a:defRPr sz="2400" i="1">
                <a:solidFill>
                  <a:schemeClr val="bg1"/>
                </a:solidFill>
                <a:latin typeface="Times New Roman" pitchFamily="1" charset="0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1"/>
            <a:ext cx="8229600" cy="5225148"/>
          </a:xfrm>
          <a:prstGeom prst="rect">
            <a:avLst/>
          </a:prstGeom>
        </p:spPr>
        <p:txBody>
          <a:bodyPr>
            <a:normAutofit/>
          </a:bodyPr>
          <a:lstStyle>
            <a:lvl1pPr marL="5715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7155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4FF2CD-BA5E-4F5E-9E46-CE56402EFD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CA70B621-2899-4FD6-A421-16CF4EA38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9239737-B420-4996-9ED1-EC20511DB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F8BC1-8D13-42CA-86FE-674C1FD88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0682852-896F-4D03-80A4-C3B400458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733554"/>
            <a:ext cx="78867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607F6EC-8D7E-407F-8BC8-2DDB3117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613279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DD9F59-37FD-42C3-8CE9-D4D078CB1A9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ED5DD51-C96C-47C3-ABA9-E8A22C1CD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CA5BF17-E2D6-44AC-9BB4-5447155E0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663442A2-FB29-49C4-B1F2-A2EE588F8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6F377F-A4EE-4D75-9EC1-AF1F92F2A27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76D06B0-0C87-4786-B61E-E14E3966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60F17D1-2328-435E-AB9E-8531B9F6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U.S. Environmental Protection Agency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4C5FB7E-0D87-411F-AE05-3A243160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A7091F4-5FFD-438F-A212-EB5315A204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CDC11A-900E-4BEA-937D-8D0539617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5182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61FDCF-9805-4A9C-9704-41DBE522E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90F7E-7020-4B63-BAF6-BE63EAA4A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ran.r-project.org/" TargetMode="External" /><Relationship Id="rId3" Type="http://schemas.openxmlformats.org/officeDocument/2006/relationships/hyperlink" Target="https://www.bioconductor.org/" TargetMode="Externa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cran.r-project.org/package=beepr" TargetMode="External" /><Relationship Id="rId3" Type="http://schemas.openxmlformats.org/officeDocument/2006/relationships/hyperlink" Target="https://github.com/brooke-watson/BRRR" TargetMode="External" /><Relationship Id="rId4" Type="http://schemas.openxmlformats.org/officeDocument/2006/relationships/hyperlink" Target="https://github.com/jhollist/dadjokeapi" TargetMode="External" /><Relationship Id="rId5" Type="http://schemas.openxmlformats.org/officeDocument/2006/relationships/hyperlink" Target="https://github.com/joranE/demotivr" TargetMode="External" /><Relationship Id="rId6" Type="http://schemas.openxmlformats.org/officeDocument/2006/relationships/hyperlink" Target="https://cran.r-project.org/package=kittyR" TargetMode="External" /><Relationship Id="rId7" Type="http://schemas.openxmlformats.org/officeDocument/2006/relationships/hyperlink" Target="https://cran.r-project.org/package=praise" TargetMode="External" /><Relationship Id="rId8" Type="http://schemas.openxmlformats.org/officeDocument/2006/relationships/hyperlink" Target="https://github.com/sctyner/memer" TargetMode="External" /><Relationship Id="rId9" Type="http://schemas.openxmlformats.org/officeDocument/2006/relationships/hyperlink" Target="https://github.com/richfitz/rainbowrite" TargetMode="External" /><Relationship Id="rId10" Type="http://schemas.openxmlformats.org/officeDocument/2006/relationships/hyperlink" Target="https://cran.r-project.org/package=wesanderson" TargetMode="Externa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jpg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aringfireball.net/projects/markdown/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hiny.rstudio.com/gallery/" TargetMode="External" /><Relationship Id="rId3" Type="http://schemas.openxmlformats.org/officeDocument/2006/relationships/hyperlink" Target="https://shiny.epa.gov/fcedts/" TargetMode="Externa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rstudio.github.io/learnr/" TargetMode="External" /><Relationship Id="rId3" Type="http://schemas.openxmlformats.org/officeDocument/2006/relationships/hyperlink" Target="https://carpentries.org/" TargetMode="External" /><Relationship Id="rId4" Type="http://schemas.openxmlformats.org/officeDocument/2006/relationships/image" Target="../media/image12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jp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youtube.com/watch?v=6mp-BWPnqK4" TargetMode="Externa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teams.microsoft.com/l/channel/19%3aa6272ef8a55c404ea56fa19145076a3d%40thread.skype/R%2520User%2520Group?groupId=93022b12-6005-468e-a542-501d13b4caa8&amp;tenantId=88b378b3-6748-4867-acf9-76aacbeca6a7" TargetMode="External" /><Relationship Id="rId3" Type="http://schemas.openxmlformats.org/officeDocument/2006/relationships/image" Target="../media/image7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lvl="0" marL="0" indent="0">
              <a:buNone/>
            </a:pPr>
            <a:r>
              <a:rPr/>
              <a:t>Introduction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lvl="0" marL="0" indent="0">
              <a:buNone/>
            </a:pPr>
            <a:r>
              <a:rPr/>
              <a:t>EPA’s</a:t>
            </a:r>
            <a:r>
              <a:rPr/>
              <a:t> </a:t>
            </a:r>
            <a:r>
              <a:rPr/>
              <a:t>Emerging</a:t>
            </a:r>
            <a:r>
              <a:rPr/>
              <a:t> </a:t>
            </a:r>
            <a:r>
              <a:rPr/>
              <a:t>Leaders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2021-02-24</a:t>
            </a:r>
            <a:br/>
            <a:br/>
            <a:r>
              <a:rPr/>
              <a:t>Jeff</a:t>
            </a:r>
            <a:r>
              <a:rPr/>
              <a:t> </a:t>
            </a:r>
            <a:r>
              <a:rPr/>
              <a:t>Hollister,</a:t>
            </a:r>
            <a:r>
              <a:rPr/>
              <a:t> </a:t>
            </a:r>
            <a:r>
              <a:rPr/>
              <a:t>ORD/CEMM/ACESD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Base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Fresh out of the box you get 6618 functions!</a:t>
            </a:r>
          </a:p>
          <a:p>
            <a:pPr lvl="1"/>
            <a:r>
              <a:rPr/>
              <a:t>You can do a lot</a:t>
            </a:r>
          </a:p>
          <a:p>
            <a:pPr lvl="2"/>
            <a:r>
              <a:rPr/>
              <a:t>stats, graphics, parallel computing, …</a:t>
            </a:r>
          </a:p>
          <a:p>
            <a:pPr lvl="1"/>
            <a:r>
              <a:rPr/>
              <a:t>Base R 1-minute Demo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s/all_about_the_bass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55800" y="1117600"/>
            <a:ext cx="52197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Extending</a:t>
            </a:r>
            <a:r>
              <a:rPr/>
              <a:t> </a:t>
            </a:r>
            <a:r>
              <a:rPr/>
              <a:t>Base</a:t>
            </a:r>
            <a:r>
              <a:rPr/>
              <a:t> </a:t>
            </a:r>
            <a:r>
              <a:rPr/>
              <a:t>R:</a:t>
            </a:r>
            <a:r>
              <a:rPr/>
              <a:t> </a:t>
            </a:r>
            <a:r>
              <a:rPr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Community developed extensions</a:t>
            </a:r>
          </a:p>
          <a:p>
            <a:pPr lvl="1"/>
            <a:r>
              <a:rPr/>
              <a:t>Many quality checks</a:t>
            </a:r>
          </a:p>
          <a:p>
            <a:pPr lvl="1"/>
            <a:r>
              <a:rPr/>
              <a:t>Two main sources</a:t>
            </a:r>
          </a:p>
          <a:p>
            <a:pPr lvl="2"/>
            <a:r>
              <a:rPr/>
              <a:t>CRAN (</a:t>
            </a:r>
            <a:r>
              <a:rPr>
                <a:hlinkClick r:id="rId2"/>
              </a:rPr>
              <a:t>https://cran.r-project.org/</a:t>
            </a:r>
            <a:r>
              <a:rPr/>
              <a:t>): 17147 packages</a:t>
            </a:r>
          </a:p>
          <a:p>
            <a:pPr lvl="2"/>
            <a:r>
              <a:rPr/>
              <a:t>Bioconductor (</a:t>
            </a:r>
            <a:r>
              <a:rPr>
                <a:hlinkClick r:id="rId3"/>
              </a:rPr>
              <a:t>https://www.bioconductor.org/</a:t>
            </a:r>
            <a:r>
              <a:rPr/>
              <a:t>): 20463 packages</a:t>
            </a:r>
          </a:p>
          <a:p>
            <a:pPr lvl="3"/>
            <a:r>
              <a:rPr/>
              <a:t>Genomics/bioinformatics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s/packag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66900" y="1117600"/>
            <a:ext cx="53975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Well-known:</a:t>
            </a:r>
          </a:p>
          <a:p>
            <a:pPr lvl="2"/>
            <a:r>
              <a:rPr/>
              <a:t>Statistics</a:t>
            </a:r>
          </a:p>
          <a:p>
            <a:pPr lvl="2"/>
            <a:r>
              <a:rPr/>
              <a:t>Graphics</a:t>
            </a:r>
          </a:p>
          <a:p>
            <a:pPr lvl="1"/>
            <a:r>
              <a:rPr/>
              <a:t>Less well-known:</a:t>
            </a:r>
          </a:p>
          <a:p>
            <a:pPr lvl="2"/>
            <a:r>
              <a:rPr/>
              <a:t>Geospatial/GIS</a:t>
            </a:r>
          </a:p>
          <a:p>
            <a:pPr lvl="2"/>
            <a:r>
              <a:rPr/>
              <a:t>Documents (e.g. word, pdf, ppt)</a:t>
            </a:r>
          </a:p>
          <a:p>
            <a:pPr lvl="2"/>
            <a:r>
              <a:rPr/>
              <a:t>Web applications</a:t>
            </a:r>
          </a:p>
          <a:p>
            <a:pPr lvl="1"/>
            <a:r>
              <a:rPr/>
              <a:t>Off-beat things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s/swiss_army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22300" y="1117600"/>
            <a:ext cx="79121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Offbeat</a:t>
            </a:r>
            <a:r>
              <a:rPr/>
              <a:t> </a:t>
            </a:r>
            <a:r>
              <a:rPr/>
              <a:t>things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beepr</a:t>
            </a:r>
            <a:r>
              <a:rPr/>
              <a:t>: Easily Play Notification Sounds on any Platform</a:t>
            </a:r>
          </a:p>
          <a:p>
            <a:pPr lvl="1"/>
            <a:r>
              <a:rPr>
                <a:hlinkClick r:id="rId3"/>
              </a:rPr>
              <a:t>BRRR</a:t>
            </a:r>
            <a:r>
              <a:rPr/>
              <a:t>: Rap adlibs in R</a:t>
            </a:r>
          </a:p>
          <a:p>
            <a:pPr lvl="1"/>
            <a:r>
              <a:rPr>
                <a:hlinkClick r:id="rId4"/>
              </a:rPr>
              <a:t>dadjokeapi</a:t>
            </a:r>
            <a:r>
              <a:rPr/>
              <a:t>: Return a Dad Joke</a:t>
            </a:r>
          </a:p>
          <a:p>
            <a:pPr lvl="1"/>
            <a:r>
              <a:rPr>
                <a:hlinkClick r:id="rId5"/>
              </a:rPr>
              <a:t>demotivr</a:t>
            </a:r>
            <a:r>
              <a:rPr/>
              <a:t>: Show Demotivational Messages on Errors</a:t>
            </a:r>
          </a:p>
          <a:p>
            <a:pPr lvl="1"/>
            <a:r>
              <a:rPr>
                <a:hlinkClick r:id="rId6"/>
              </a:rPr>
              <a:t>kittyR</a:t>
            </a:r>
            <a:r>
              <a:rPr/>
              <a:t>: Kitty pictures and meows from R console</a:t>
            </a:r>
          </a:p>
          <a:p>
            <a:pPr lvl="1"/>
            <a:r>
              <a:rPr>
                <a:hlinkClick r:id="rId7"/>
              </a:rPr>
              <a:t>praise</a:t>
            </a:r>
            <a:r>
              <a:rPr/>
              <a:t>: Praise Users</a:t>
            </a:r>
          </a:p>
          <a:p>
            <a:pPr lvl="1"/>
            <a:r>
              <a:rPr>
                <a:hlinkClick r:id="rId8"/>
              </a:rPr>
              <a:t>memer</a:t>
            </a:r>
            <a:r>
              <a:rPr/>
              <a:t>: A tidyverse compatible package for creating memes in R using magick</a:t>
            </a:r>
          </a:p>
          <a:p>
            <a:pPr lvl="1"/>
            <a:r>
              <a:rPr>
                <a:hlinkClick r:id="rId9"/>
              </a:rPr>
              <a:t>rainbowwrite</a:t>
            </a:r>
            <a:r>
              <a:rPr/>
              <a:t>: Rainbow Coloured Output</a:t>
            </a:r>
          </a:p>
          <a:p>
            <a:pPr lvl="1"/>
            <a:r>
              <a:rPr>
                <a:hlinkClick r:id="rId10"/>
              </a:rPr>
              <a:t>wesanderson</a:t>
            </a:r>
            <a:r>
              <a:rPr/>
              <a:t>: A Wes Anderson Palette Generator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i="1">
                <a:solidFill>
                  <a:srgbClr val="60A0B0"/>
                </a:solidFill>
                <a:latin typeface="Courier"/>
              </a:rPr>
              <a:t># Noises!</a:t>
            </a:r>
            <a:br/>
            <a:r>
              <a:rPr sz="1800">
                <a:latin typeface="Courier"/>
              </a:rPr>
              <a:t>beepr</a:t>
            </a:r>
            <a:r>
              <a:rPr sz="1800">
                <a:solidFill>
                  <a:srgbClr val="666666"/>
                </a:solidFill>
                <a:latin typeface="Courier"/>
              </a:rPr>
              <a:t>::</a:t>
            </a:r>
            <a:r>
              <a:rPr sz="1800" b="1">
                <a:solidFill>
                  <a:srgbClr val="007020"/>
                </a:solidFill>
                <a:latin typeface="Courier"/>
              </a:rPr>
              <a:t>beep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2</a:t>
            </a:r>
            <a:r>
              <a:rPr sz="1800">
                <a:latin typeface="Courier"/>
              </a:rPr>
              <a:t>)</a:t>
            </a:r>
            <a:br/>
            <a:r>
              <a:rPr sz="1800">
                <a:latin typeface="Courier"/>
              </a:rPr>
              <a:t>BRRR</a:t>
            </a:r>
            <a:r>
              <a:rPr sz="1800">
                <a:solidFill>
                  <a:srgbClr val="666666"/>
                </a:solidFill>
                <a:latin typeface="Courier"/>
              </a:rPr>
              <a:t>::</a:t>
            </a:r>
            <a:r>
              <a:rPr sz="1800" b="1">
                <a:solidFill>
                  <a:srgbClr val="007020"/>
                </a:solidFill>
                <a:latin typeface="Courier"/>
              </a:rPr>
              <a:t>skrrrahh</a:t>
            </a:r>
            <a:r>
              <a:rPr sz="1800">
                <a:latin typeface="Courier"/>
              </a:rPr>
              <a:t>()</a:t>
            </a:r>
            <a:br/>
            <a:r>
              <a:rPr sz="1800">
                <a:latin typeface="Courier"/>
              </a:rPr>
              <a:t>kittyR</a:t>
            </a:r>
            <a:r>
              <a:rPr sz="1800">
                <a:solidFill>
                  <a:srgbClr val="666666"/>
                </a:solidFill>
                <a:latin typeface="Courier"/>
              </a:rPr>
              <a:t>::</a:t>
            </a:r>
            <a:r>
              <a:rPr sz="1800" b="1">
                <a:solidFill>
                  <a:srgbClr val="007020"/>
                </a:solidFill>
                <a:latin typeface="Courier"/>
              </a:rPr>
              <a:t>meowR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4</a:t>
            </a:r>
            <a:r>
              <a:rPr sz="1800">
                <a:latin typeface="Courier"/>
              </a:rPr>
              <a:t>)</a:t>
            </a:r>
            <a:br/>
            <a:r>
              <a:rPr sz="1800">
                <a:latin typeface="Courier"/>
              </a:rPr>
              <a:t>BRRR</a:t>
            </a:r>
            <a:r>
              <a:rPr sz="1800">
                <a:solidFill>
                  <a:srgbClr val="666666"/>
                </a:solidFill>
                <a:latin typeface="Courier"/>
              </a:rPr>
              <a:t>::</a:t>
            </a:r>
            <a:r>
              <a:rPr sz="1800" b="1">
                <a:solidFill>
                  <a:srgbClr val="007020"/>
                </a:solidFill>
                <a:latin typeface="Courier"/>
              </a:rPr>
              <a:t>skrrrahh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A070"/>
                </a:solidFill>
                <a:latin typeface="Courier"/>
              </a:rPr>
              <a:t>16</a:t>
            </a:r>
            <a:r>
              <a:rPr sz="1800">
                <a:latin typeface="Courier"/>
              </a:rPr>
              <a:t>)</a:t>
            </a:r>
            <a:br/>
            <a:br/>
            <a:r>
              <a:rPr sz="1800" i="1">
                <a:solidFill>
                  <a:srgbClr val="60A0B0"/>
                </a:solidFill>
                <a:latin typeface="Courier"/>
              </a:rPr>
              <a:t># Messages</a:t>
            </a:r>
            <a:br/>
            <a:r>
              <a:rPr sz="1800">
                <a:latin typeface="Courier"/>
              </a:rPr>
              <a:t>dadjokeapi</a:t>
            </a:r>
            <a:r>
              <a:rPr sz="1800">
                <a:solidFill>
                  <a:srgbClr val="666666"/>
                </a:solidFill>
                <a:latin typeface="Courier"/>
              </a:rPr>
              <a:t>::</a:t>
            </a:r>
            <a:r>
              <a:rPr sz="1800" b="1">
                <a:solidFill>
                  <a:srgbClr val="007020"/>
                </a:solidFill>
                <a:latin typeface="Courier"/>
              </a:rPr>
              <a:t>groan</a:t>
            </a:r>
            <a:r>
              <a:rPr sz="1800">
                <a:latin typeface="Courier"/>
              </a:rPr>
              <a:t>()</a:t>
            </a:r>
            <a:br/>
            <a:r>
              <a:rPr sz="1800">
                <a:latin typeface="Courier"/>
              </a:rPr>
              <a:t>praise</a:t>
            </a:r>
            <a:r>
              <a:rPr sz="1800">
                <a:solidFill>
                  <a:srgbClr val="666666"/>
                </a:solidFill>
                <a:latin typeface="Courier"/>
              </a:rPr>
              <a:t>::</a:t>
            </a:r>
            <a:r>
              <a:rPr sz="1800" b="1">
                <a:solidFill>
                  <a:srgbClr val="007020"/>
                </a:solidFill>
                <a:latin typeface="Courier"/>
              </a:rPr>
              <a:t>praise</a:t>
            </a:r>
            <a:r>
              <a:rPr sz="1800">
                <a:latin typeface="Courier"/>
              </a:rPr>
              <a:t>()</a:t>
            </a:r>
            <a:br/>
            <a:r>
              <a:rPr sz="1800">
                <a:latin typeface="Courier"/>
              </a:rPr>
              <a:t>demotivr</a:t>
            </a:r>
            <a:r>
              <a:rPr sz="1800">
                <a:solidFill>
                  <a:srgbClr val="666666"/>
                </a:solidFill>
                <a:latin typeface="Courier"/>
              </a:rPr>
              <a:t>::</a:t>
            </a:r>
            <a:r>
              <a:rPr sz="1800" b="1">
                <a:solidFill>
                  <a:srgbClr val="007020"/>
                </a:solidFill>
                <a:latin typeface="Courier"/>
              </a:rPr>
              <a:t>nothing_matters</a:t>
            </a:r>
            <a:r>
              <a:rPr sz="1800">
                <a:latin typeface="Courier"/>
              </a:rPr>
              <a:t>()</a:t>
            </a:r>
            <a:br/>
            <a:br/>
            <a:r>
              <a:rPr sz="1800" i="1">
                <a:solidFill>
                  <a:srgbClr val="60A0B0"/>
                </a:solidFill>
                <a:latin typeface="Courier"/>
              </a:rPr>
              <a:t># Images and colors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(magrittr)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meme_get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"DosEquisMan"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meme_text_top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"I don't always useR!"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902000"/>
                </a:solidFill>
                <a:latin typeface="Courier"/>
              </a:rPr>
              <a:t>size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28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meme_text_bottom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"But when I do, I procrastinate\nby making memes."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902000"/>
                </a:solidFill>
                <a:latin typeface="Courier"/>
              </a:rPr>
              <a:t>size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28</a:t>
            </a:r>
            <a:r>
              <a:rPr sz="1800">
                <a:latin typeface="Courier"/>
              </a:rPr>
              <a:t>)</a:t>
            </a:r>
            <a:br/>
            <a:r>
              <a:rPr sz="1800">
                <a:latin typeface="Courier"/>
              </a:rPr>
              <a:t>joke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>
                <a:latin typeface="Courier"/>
              </a:rPr>
              <a:t>dadjokeapi</a:t>
            </a:r>
            <a:r>
              <a:rPr sz="1800">
                <a:solidFill>
                  <a:srgbClr val="666666"/>
                </a:solidFill>
                <a:latin typeface="Courier"/>
              </a:rPr>
              <a:t>::</a:t>
            </a:r>
            <a:r>
              <a:rPr sz="1800" b="1">
                <a:solidFill>
                  <a:srgbClr val="007020"/>
                </a:solidFill>
                <a:latin typeface="Courier"/>
              </a:rPr>
              <a:t>groan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007020"/>
                </a:solidFill>
                <a:latin typeface="Courier"/>
              </a:rPr>
              <a:t>FALSE</a:t>
            </a:r>
            <a:r>
              <a:rPr sz="1800">
                <a:latin typeface="Courier"/>
              </a:rPr>
              <a:t>)</a:t>
            </a:r>
            <a:r>
              <a:rPr sz="1800">
                <a:solidFill>
                  <a:srgbClr val="666666"/>
                </a:solidFill>
                <a:latin typeface="Courier"/>
              </a:rPr>
              <a:t>$</a:t>
            </a:r>
            <a:r>
              <a:rPr sz="1800">
                <a:latin typeface="Courier"/>
              </a:rPr>
              <a:t>joke</a:t>
            </a:r>
            <a:br/>
            <a:r>
              <a:rPr sz="1800">
                <a:latin typeface="Courier"/>
              </a:rPr>
              <a:t>rainbowrite</a:t>
            </a:r>
            <a:r>
              <a:rPr sz="1800">
                <a:solidFill>
                  <a:srgbClr val="666666"/>
                </a:solidFill>
                <a:latin typeface="Courier"/>
              </a:rPr>
              <a:t>::</a:t>
            </a:r>
            <a:r>
              <a:rPr sz="1800" b="1">
                <a:solidFill>
                  <a:srgbClr val="007020"/>
                </a:solidFill>
                <a:latin typeface="Courier"/>
              </a:rPr>
              <a:t>lolcat</a:t>
            </a:r>
            <a:r>
              <a:rPr sz="1800">
                <a:latin typeface="Courier"/>
              </a:rPr>
              <a:t>(joke)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Statistics</a:t>
            </a:r>
            <a:r>
              <a:rPr/>
              <a:t> </a:t>
            </a:r>
            <a:r>
              <a:rPr/>
              <a:t>1</a:t>
            </a:r>
            <a:r>
              <a:rPr/>
              <a:t> </a:t>
            </a:r>
            <a:r>
              <a:rPr/>
              <a:t>minute</a:t>
            </a:r>
            <a:r>
              <a:rPr/>
              <a:t> </a:t>
            </a:r>
            <a:r>
              <a:rPr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(readr)</a:t>
            </a:r>
            <a:br/>
            <a:r>
              <a:rPr sz="1800">
                <a:latin typeface="Courier"/>
              </a:rPr>
              <a:t>nla_wq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read_csv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"https://www.epa.gov/sites/production/files/2014-10/nla2007_chemical_conditionestimates_20091123.csv"</a:t>
            </a:r>
            <a:r>
              <a:rPr sz="1800">
                <a:latin typeface="Courier"/>
              </a:rPr>
              <a:t>) </a:t>
            </a:r>
            <a:br/>
            <a:r>
              <a:rPr sz="1800">
                <a:latin typeface="Courier"/>
              </a:rPr>
              <a:t>nla_wq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>
                <a:latin typeface="Courier"/>
              </a:rPr>
              <a:t>nla_wq[</a:t>
            </a:r>
            <a:r>
              <a:rPr sz="1800" b="1">
                <a:solidFill>
                  <a:srgbClr val="007020"/>
                </a:solidFill>
                <a:latin typeface="Courier"/>
              </a:rPr>
              <a:t>complete.cases</a:t>
            </a:r>
            <a:r>
              <a:rPr sz="1800">
                <a:latin typeface="Courier"/>
              </a:rPr>
              <a:t>(nla_wq[,</a:t>
            </a:r>
            <a:r>
              <a:rPr sz="1800" b="1">
                <a:solidFill>
                  <a:srgbClr val="007020"/>
                </a:solidFill>
                <a:latin typeface="Courier"/>
              </a:rPr>
              <a:t>c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4070A0"/>
                </a:solidFill>
                <a:latin typeface="Courier"/>
              </a:rPr>
              <a:t>"CHLA"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"PTL"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4070A0"/>
                </a:solidFill>
                <a:latin typeface="Courier"/>
              </a:rPr>
              <a:t>"NTL"</a:t>
            </a:r>
            <a:r>
              <a:rPr sz="1800">
                <a:latin typeface="Courier"/>
              </a:rPr>
              <a:t>)]),]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mean</a:t>
            </a:r>
            <a:r>
              <a:rPr sz="1800">
                <a:latin typeface="Courier"/>
              </a:rPr>
              <a:t>(nla_wq</a:t>
            </a:r>
            <a:r>
              <a:rPr sz="1800">
                <a:solidFill>
                  <a:srgbClr val="666666"/>
                </a:solidFill>
                <a:latin typeface="Courier"/>
              </a:rPr>
              <a:t>$</a:t>
            </a:r>
            <a:r>
              <a:rPr sz="1800">
                <a:latin typeface="Courier"/>
              </a:rPr>
              <a:t>CHLA)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t.test</a:t>
            </a:r>
            <a:r>
              <a:rPr sz="1800">
                <a:latin typeface="Courier"/>
              </a:rPr>
              <a:t>(nla_wq</a:t>
            </a:r>
            <a:r>
              <a:rPr sz="1800">
                <a:solidFill>
                  <a:srgbClr val="666666"/>
                </a:solidFill>
                <a:latin typeface="Courier"/>
              </a:rPr>
              <a:t>$</a:t>
            </a:r>
            <a:r>
              <a:rPr sz="1800">
                <a:latin typeface="Courier"/>
              </a:rPr>
              <a:t>CHLA </a:t>
            </a:r>
            <a:r>
              <a:rPr sz="1800">
                <a:solidFill>
                  <a:srgbClr val="666666"/>
                </a:solidFill>
                <a:latin typeface="Courier"/>
              </a:rPr>
              <a:t>~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>
                <a:latin typeface="Courier"/>
              </a:rPr>
              <a:t>nla_wq</a:t>
            </a:r>
            <a:r>
              <a:rPr sz="1800">
                <a:solidFill>
                  <a:srgbClr val="666666"/>
                </a:solidFill>
                <a:latin typeface="Courier"/>
              </a:rPr>
              <a:t>$</a:t>
            </a:r>
            <a:r>
              <a:rPr sz="1800">
                <a:latin typeface="Courier"/>
              </a:rPr>
              <a:t>LAKE_ORIGIN)</a:t>
            </a:r>
            <a:br/>
            <a:r>
              <a:rPr sz="1800">
                <a:latin typeface="Courier"/>
              </a:rPr>
              <a:t>nla_lm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lm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log10</a:t>
            </a:r>
            <a:r>
              <a:rPr sz="1800">
                <a:latin typeface="Courier"/>
              </a:rPr>
              <a:t>(CHLA) </a:t>
            </a:r>
            <a:r>
              <a:rPr sz="1800">
                <a:solidFill>
                  <a:srgbClr val="666666"/>
                </a:solidFill>
                <a:latin typeface="Courier"/>
              </a:rPr>
              <a:t>~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log10</a:t>
            </a:r>
            <a:r>
              <a:rPr sz="1800">
                <a:latin typeface="Courier"/>
              </a:rPr>
              <a:t>(PTL)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log10</a:t>
            </a:r>
            <a:r>
              <a:rPr sz="1800">
                <a:latin typeface="Courier"/>
              </a:rPr>
              <a:t>(NTL), </a:t>
            </a:r>
            <a:r>
              <a:rPr sz="1800">
                <a:solidFill>
                  <a:srgbClr val="902000"/>
                </a:solidFill>
                <a:latin typeface="Courier"/>
              </a:rPr>
              <a:t>data =</a:t>
            </a:r>
            <a:r>
              <a:rPr sz="1800">
                <a:latin typeface="Courier"/>
              </a:rPr>
              <a:t> nla_wq)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summary</a:t>
            </a:r>
            <a:r>
              <a:rPr sz="1800">
                <a:latin typeface="Courier"/>
              </a:rPr>
              <a:t>(nla_lm)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Visualization</a:t>
            </a:r>
            <a:r>
              <a:rPr/>
              <a:t> </a:t>
            </a:r>
            <a:r>
              <a:rPr/>
              <a:t>1</a:t>
            </a:r>
            <a:r>
              <a:rPr/>
              <a:t> </a:t>
            </a:r>
            <a:r>
              <a:rPr/>
              <a:t>minute</a:t>
            </a:r>
            <a:r>
              <a:rPr/>
              <a:t> </a:t>
            </a:r>
            <a:r>
              <a:rPr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(ggplot2)</a:t>
            </a:r>
            <a:br/>
            <a:r>
              <a:rPr sz="1800">
                <a:latin typeface="Courier"/>
              </a:rPr>
              <a:t>nla_wq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ggplot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aes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x=</a:t>
            </a:r>
            <a:r>
              <a:rPr sz="1800">
                <a:latin typeface="Courier"/>
              </a:rPr>
              <a:t>NTL,</a:t>
            </a:r>
            <a:r>
              <a:rPr sz="1800">
                <a:solidFill>
                  <a:srgbClr val="902000"/>
                </a:solidFill>
                <a:latin typeface="Courier"/>
              </a:rPr>
              <a:t>y=</a:t>
            </a:r>
            <a:r>
              <a:rPr sz="1800">
                <a:latin typeface="Courier"/>
              </a:rPr>
              <a:t>PTL))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geom_point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aes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size=</a:t>
            </a:r>
            <a:r>
              <a:rPr sz="1800">
                <a:latin typeface="Courier"/>
              </a:rPr>
              <a:t>CHLA, </a:t>
            </a:r>
            <a:r>
              <a:rPr sz="1800">
                <a:solidFill>
                  <a:srgbClr val="902000"/>
                </a:solidFill>
                <a:latin typeface="Courier"/>
              </a:rPr>
              <a:t>color=</a:t>
            </a:r>
            <a:r>
              <a:rPr sz="1800">
                <a:latin typeface="Courier"/>
              </a:rPr>
              <a:t>CHLA))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scale_x_log10</a:t>
            </a:r>
            <a:r>
              <a:rPr sz="1800">
                <a:latin typeface="Courier"/>
              </a:rPr>
              <a:t>()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scale_y_log10</a:t>
            </a:r>
            <a:r>
              <a:rPr sz="1800">
                <a:latin typeface="Courier"/>
              </a:rPr>
              <a:t>()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scale_color_continuous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low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"springgreen"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902000"/>
                </a:solidFill>
                <a:latin typeface="Courier"/>
              </a:rPr>
              <a:t>high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"darkgreen"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geom_smooth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method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"lm"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902000"/>
                </a:solidFill>
                <a:latin typeface="Courier"/>
              </a:rPr>
              <a:t>color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"grey50"</a:t>
            </a:r>
            <a:r>
              <a:rPr sz="1800">
                <a:latin typeface="Courier"/>
              </a:rPr>
              <a:t>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theme_classic</a:t>
            </a:r>
            <a:r>
              <a:rPr sz="1800">
                <a:latin typeface="Courier"/>
              </a:rPr>
              <a:t>()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labs</a:t>
            </a:r>
            <a:r>
              <a:rPr sz="1800">
                <a:latin typeface="Courier"/>
              </a:rPr>
              <a:t>(</a:t>
            </a:r>
            <a:r>
              <a:rPr sz="1800">
                <a:solidFill>
                  <a:srgbClr val="902000"/>
                </a:solidFill>
                <a:latin typeface="Courier"/>
              </a:rPr>
              <a:t>title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"Total Nitrogen, Total Phosphorus, and Chlorophyll Associations"</a:t>
            </a:r>
            <a:r>
              <a:rPr sz="1800">
                <a:latin typeface="Courier"/>
              </a:rPr>
              <a:t>,</a:t>
            </a:r>
            <a:br/>
            <a:r>
              <a:rPr sz="1800">
                <a:latin typeface="Courier"/>
              </a:rPr>
              <a:t>       </a:t>
            </a:r>
            <a:r>
              <a:rPr sz="1800">
                <a:solidFill>
                  <a:srgbClr val="902000"/>
                </a:solidFill>
                <a:latin typeface="Courier"/>
              </a:rPr>
              <a:t>x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"Log 10 (Total Nitrogen)"</a:t>
            </a:r>
            <a:r>
              <a:rPr sz="1800">
                <a:latin typeface="Courier"/>
              </a:rPr>
              <a:t>,</a:t>
            </a:r>
            <a:br/>
            <a:r>
              <a:rPr sz="1800">
                <a:latin typeface="Courier"/>
              </a:rPr>
              <a:t>       </a:t>
            </a:r>
            <a:r>
              <a:rPr sz="1800">
                <a:solidFill>
                  <a:srgbClr val="902000"/>
                </a:solidFill>
                <a:latin typeface="Courier"/>
              </a:rPr>
              <a:t>y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"Log 10 (Total Phosphorus)"</a:t>
            </a:r>
            <a:r>
              <a:rPr sz="1800">
                <a:latin typeface="Courier"/>
              </a:rPr>
              <a:t>)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Geospatial</a:t>
            </a:r>
            <a:r>
              <a:rPr/>
              <a:t> </a:t>
            </a:r>
            <a:r>
              <a:rPr/>
              <a:t>1</a:t>
            </a:r>
            <a:r>
              <a:rPr/>
              <a:t> </a:t>
            </a:r>
            <a:r>
              <a:rPr/>
              <a:t>minute</a:t>
            </a:r>
            <a:r>
              <a:rPr/>
              <a:t> </a:t>
            </a:r>
            <a:r>
              <a:rPr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(USAboundaries); </a:t>
            </a:r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(sf); </a:t>
            </a:r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(dplyr); </a:t>
            </a:r>
            <a:br/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(elevatr); </a:t>
            </a:r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(mapview); </a:t>
            </a:r>
            <a:r>
              <a:rPr sz="1800" b="1">
                <a:solidFill>
                  <a:srgbClr val="007020"/>
                </a:solidFill>
                <a:latin typeface="Courier"/>
              </a:rPr>
              <a:t>library</a:t>
            </a:r>
            <a:r>
              <a:rPr sz="1800">
                <a:latin typeface="Courier"/>
              </a:rPr>
              <a:t>(raster)</a:t>
            </a:r>
            <a:br/>
            <a:br/>
            <a:r>
              <a:rPr sz="1800" i="1">
                <a:solidFill>
                  <a:srgbClr val="60A0B0"/>
                </a:solidFill>
                <a:latin typeface="Courier"/>
              </a:rPr>
              <a:t># Get map of lower 48 states</a:t>
            </a:r>
            <a:br/>
            <a:r>
              <a:rPr sz="1800">
                <a:latin typeface="Courier"/>
              </a:rPr>
              <a:t>usa_l48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us_boundaries</a:t>
            </a:r>
            <a:r>
              <a:rPr sz="1800">
                <a:latin typeface="Courier"/>
              </a:rPr>
              <a:t>() </a:t>
            </a:r>
            <a:r>
              <a:rPr sz="1800">
                <a:solidFill>
                  <a:srgbClr val="666666"/>
                </a:solidFill>
                <a:latin typeface="Courier"/>
              </a:rPr>
              <a:t>%&gt;%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</a:t>
            </a:r>
            <a:r>
              <a:rPr sz="1800" b="1">
                <a:solidFill>
                  <a:srgbClr val="007020"/>
                </a:solidFill>
                <a:latin typeface="Courier"/>
              </a:rPr>
              <a:t>filter</a:t>
            </a:r>
            <a:r>
              <a:rPr sz="1800">
                <a:latin typeface="Courier"/>
              </a:rPr>
              <a:t>(state_abbr </a:t>
            </a:r>
            <a:r>
              <a:rPr sz="1800">
                <a:solidFill>
                  <a:srgbClr val="666666"/>
                </a:solidFill>
                <a:latin typeface="Courier"/>
              </a:rPr>
              <a:t>!=</a:t>
            </a:r>
            <a:r>
              <a:rPr sz="1800">
                <a:solidFill>
                  <a:srgbClr val="4070A0"/>
                </a:solidFill>
                <a:latin typeface="Courier"/>
              </a:rPr>
              <a:t> "HI"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666666"/>
                </a:solidFill>
                <a:latin typeface="Courier"/>
              </a:rPr>
              <a:t>&amp;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         </a:t>
            </a:r>
            <a:r>
              <a:rPr sz="1800">
                <a:latin typeface="Courier"/>
              </a:rPr>
              <a:t>state_abbr </a:t>
            </a:r>
            <a:r>
              <a:rPr sz="1800">
                <a:solidFill>
                  <a:srgbClr val="666666"/>
                </a:solidFill>
                <a:latin typeface="Courier"/>
              </a:rPr>
              <a:t>!=</a:t>
            </a:r>
            <a:r>
              <a:rPr sz="1800">
                <a:solidFill>
                  <a:srgbClr val="4070A0"/>
                </a:solidFill>
                <a:latin typeface="Courier"/>
              </a:rPr>
              <a:t> "AK"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666666"/>
                </a:solidFill>
                <a:latin typeface="Courier"/>
              </a:rPr>
              <a:t>&amp;</a:t>
            </a:r>
            <a:br/>
            <a:r>
              <a:rPr sz="1800">
                <a:solidFill>
                  <a:srgbClr val="4070A0"/>
                </a:solidFill>
                <a:latin typeface="Courier"/>
              </a:rPr>
              <a:t>           </a:t>
            </a:r>
            <a:r>
              <a:rPr sz="1800">
                <a:latin typeface="Courier"/>
              </a:rPr>
              <a:t>state_abbr </a:t>
            </a:r>
            <a:r>
              <a:rPr sz="1800">
                <a:solidFill>
                  <a:srgbClr val="666666"/>
                </a:solidFill>
                <a:latin typeface="Courier"/>
              </a:rPr>
              <a:t>!=</a:t>
            </a:r>
            <a:r>
              <a:rPr sz="1800">
                <a:solidFill>
                  <a:srgbClr val="4070A0"/>
                </a:solidFill>
                <a:latin typeface="Courier"/>
              </a:rPr>
              <a:t> "PR"</a:t>
            </a:r>
            <a:r>
              <a:rPr sz="1800">
                <a:latin typeface="Courier"/>
              </a:rPr>
              <a:t>) </a:t>
            </a:r>
            <a:br/>
            <a:r>
              <a:rPr sz="1800" i="1">
                <a:solidFill>
                  <a:srgbClr val="60A0B0"/>
                </a:solidFill>
                <a:latin typeface="Courier"/>
              </a:rPr>
              <a:t># Get DEM.  Zoom level 4 returns dem of ~ 3.8km resolution for whole of lower 48</a:t>
            </a:r>
            <a:br/>
            <a:r>
              <a:rPr sz="1800">
                <a:latin typeface="Courier"/>
              </a:rPr>
              <a:t>usa_l48_dem &lt;-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 b="1">
                <a:solidFill>
                  <a:srgbClr val="007020"/>
                </a:solidFill>
                <a:latin typeface="Courier"/>
              </a:rPr>
              <a:t>get_elev_raster</a:t>
            </a:r>
            <a:r>
              <a:rPr sz="1800">
                <a:latin typeface="Courier"/>
              </a:rPr>
              <a:t>(</a:t>
            </a:r>
            <a:r>
              <a:rPr sz="1800" b="1">
                <a:solidFill>
                  <a:srgbClr val="007020"/>
                </a:solidFill>
                <a:latin typeface="Courier"/>
              </a:rPr>
              <a:t>as</a:t>
            </a:r>
            <a:r>
              <a:rPr sz="1800">
                <a:latin typeface="Courier"/>
              </a:rPr>
              <a:t>(usa_l48, </a:t>
            </a:r>
            <a:r>
              <a:rPr sz="1800">
                <a:solidFill>
                  <a:srgbClr val="4070A0"/>
                </a:solidFill>
                <a:latin typeface="Courier"/>
              </a:rPr>
              <a:t>"Spatial"</a:t>
            </a:r>
            <a:r>
              <a:rPr sz="1800">
                <a:latin typeface="Courier"/>
              </a:rPr>
              <a:t>), </a:t>
            </a:r>
            <a:r>
              <a:rPr sz="1800">
                <a:solidFill>
                  <a:srgbClr val="902000"/>
                </a:solidFill>
                <a:latin typeface="Courier"/>
              </a:rPr>
              <a:t>src=</a:t>
            </a:r>
            <a:r>
              <a:rPr sz="1800">
                <a:solidFill>
                  <a:srgbClr val="4070A0"/>
                </a:solidFill>
                <a:latin typeface="Courier"/>
              </a:rPr>
              <a:t>"aws"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902000"/>
                </a:solidFill>
                <a:latin typeface="Courier"/>
              </a:rPr>
              <a:t>z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A070"/>
                </a:solidFill>
                <a:latin typeface="Courier"/>
              </a:rPr>
              <a:t>4</a:t>
            </a:r>
            <a:r>
              <a:rPr sz="1800">
                <a:latin typeface="Courier"/>
              </a:rPr>
              <a:t>, </a:t>
            </a:r>
            <a:r>
              <a:rPr sz="1800">
                <a:solidFill>
                  <a:srgbClr val="902000"/>
                </a:solidFill>
                <a:latin typeface="Courier"/>
              </a:rPr>
              <a:t>clip =</a:t>
            </a:r>
            <a:r>
              <a:rPr sz="1800">
                <a:latin typeface="Courier"/>
              </a:rPr>
              <a:t> </a:t>
            </a:r>
            <a:r>
              <a:rPr sz="1800">
                <a:solidFill>
                  <a:srgbClr val="4070A0"/>
                </a:solidFill>
                <a:latin typeface="Courier"/>
              </a:rPr>
              <a:t>"location"</a:t>
            </a:r>
            <a:r>
              <a:rPr sz="1800">
                <a:latin typeface="Courier"/>
              </a:rPr>
              <a:t>)</a:t>
            </a:r>
            <a:br/>
            <a:br/>
            <a:r>
              <a:rPr sz="1800" b="1">
                <a:solidFill>
                  <a:srgbClr val="007020"/>
                </a:solidFill>
                <a:latin typeface="Courier"/>
              </a:rPr>
              <a:t>mapview</a:t>
            </a:r>
            <a:r>
              <a:rPr sz="1800">
                <a:latin typeface="Courier"/>
              </a:rPr>
              <a:t>(usa_l48_dem) </a:t>
            </a:r>
            <a:r>
              <a:rPr sz="1800">
                <a:solidFill>
                  <a:srgbClr val="666666"/>
                </a:solidFill>
                <a:latin typeface="Courier"/>
              </a:rPr>
              <a:t>+</a:t>
            </a:r>
            <a:r>
              <a:rPr sz="1800">
                <a:solidFill>
                  <a:srgbClr val="4070A0"/>
                </a:solidFill>
                <a:latin typeface="Courier"/>
              </a:rPr>
              <a:t> </a:t>
            </a:r>
            <a:r>
              <a:rPr sz="1800">
                <a:latin typeface="Courier"/>
              </a:rPr>
              <a:t>usa_l48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Landscape ecology/GIS/Lakes/Data Science</a:t>
            </a:r>
          </a:p>
          <a:p>
            <a:pPr lvl="1"/>
            <a:r>
              <a:rPr/>
              <a:t>US EPA Research Ecologist since ~2006</a:t>
            </a:r>
          </a:p>
          <a:p>
            <a:pPr lvl="1"/>
            <a:r>
              <a:rPr/>
              <a:t>Worked on: Forests, wetlands, gopher tortoise, estuaries, lakes, cyanobacteria, …</a:t>
            </a:r>
          </a:p>
          <a:p>
            <a:pPr lvl="1"/>
            <a:r>
              <a:rPr/>
              <a:t>useR since 2000 (yikes!)</a:t>
            </a:r>
          </a:p>
        </p:txBody>
      </p:sp>
      <p:pic>
        <p:nvPicPr>
          <p:cNvPr descr="figures/jeff_torqeedo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91100" y="1130300"/>
            <a:ext cx="3365500" cy="448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56134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Jeff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jon</a:t>
            </a:r>
            <a:r>
              <a:rPr/>
              <a:t> </a:t>
            </a:r>
            <a:r>
              <a:rPr/>
              <a:t>boat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Documents</a:t>
            </a:r>
            <a:r>
              <a:rPr/>
              <a:t> </a:t>
            </a:r>
            <a:r>
              <a:rPr/>
              <a:t>1</a:t>
            </a:r>
            <a:r>
              <a:rPr/>
              <a:t> </a:t>
            </a:r>
            <a:r>
              <a:rPr/>
              <a:t>minute</a:t>
            </a:r>
            <a:r>
              <a:rPr/>
              <a:t> </a:t>
            </a:r>
            <a:r>
              <a:rPr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 mixed with Markdown: </a:t>
            </a:r>
            <a:r>
              <a:rPr>
                <a:hlinkClick r:id="rId2"/>
              </a:rPr>
              <a:t>https://daringfireball.net/projects/markdown/</a:t>
            </a:r>
          </a:p>
          <a:p>
            <a:pPr lvl="1"/>
            <a:r>
              <a:rPr/>
              <a:t>PDF</a:t>
            </a:r>
          </a:p>
          <a:p>
            <a:pPr lvl="1"/>
            <a:r>
              <a:rPr/>
              <a:t>Word Documents</a:t>
            </a:r>
          </a:p>
          <a:p>
            <a:pPr lvl="1"/>
            <a:r>
              <a:rPr/>
              <a:t>Presentations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Web</a:t>
            </a:r>
            <a:r>
              <a:rPr/>
              <a:t> </a:t>
            </a:r>
            <a:r>
              <a:rPr/>
              <a:t>1</a:t>
            </a:r>
            <a:r>
              <a:rPr/>
              <a:t> </a:t>
            </a:r>
            <a:r>
              <a:rPr/>
              <a:t>minute</a:t>
            </a:r>
            <a:r>
              <a:rPr/>
              <a:t> </a:t>
            </a:r>
            <a:r>
              <a:rPr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Shiny</a:t>
            </a:r>
          </a:p>
          <a:p>
            <a:pPr lvl="1"/>
            <a:r>
              <a:rPr/>
              <a:t>Shiny examples: </a:t>
            </a:r>
            <a:r>
              <a:rPr>
                <a:hlinkClick r:id="rId2"/>
              </a:rPr>
              <a:t>https://shiny.rstudio.com/gallery/</a:t>
            </a:r>
          </a:p>
          <a:p>
            <a:pPr lvl="1"/>
            <a:r>
              <a:rPr/>
              <a:t>Shiny at EPA</a:t>
            </a:r>
          </a:p>
          <a:p>
            <a:pPr lvl="2"/>
            <a:r>
              <a:rPr>
                <a:hlinkClick r:id="rId3"/>
              </a:rPr>
              <a:t>https://shiny.epa.gov/fcedts/</a:t>
            </a:r>
          </a:p>
          <a:p>
            <a:pPr lvl="2"/>
            <a:r>
              <a:rPr/>
              <a:t>Internal at NCC</a:t>
            </a:r>
          </a:p>
          <a:p>
            <a:pPr lvl="2"/>
            <a:r>
              <a:rPr/>
              <a:t>Working on other options</a:t>
            </a:r>
          </a:p>
          <a:p>
            <a:pPr lvl="1"/>
            <a:r>
              <a:rPr/>
              <a:t>Web and HTML tools galore</a:t>
            </a:r>
          </a:p>
          <a:p>
            <a:pPr lvl="2"/>
            <a:r>
              <a:rPr/>
              <a:t>Visualization</a:t>
            </a:r>
          </a:p>
          <a:p>
            <a:pPr lvl="2"/>
            <a:r>
              <a:rPr/>
              <a:t>Web Scraping</a:t>
            </a:r>
          </a:p>
          <a:p>
            <a:pPr lvl="2"/>
            <a:r>
              <a:rPr/>
              <a:t>APIs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Learn</a:t>
            </a:r>
            <a:r>
              <a:rPr/>
              <a:t> </a:t>
            </a:r>
            <a:r>
              <a:rPr/>
              <a:t>More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Twitter</a:t>
            </a:r>
          </a:p>
          <a:p>
            <a:pPr lvl="2"/>
            <a:r>
              <a:rPr/>
              <a:t>#rstats</a:t>
            </a:r>
          </a:p>
          <a:p>
            <a:pPr lvl="2"/>
            <a:r>
              <a:rPr/>
              <a:t>#TidyTuesday</a:t>
            </a:r>
          </a:p>
          <a:p>
            <a:pPr lvl="2"/>
            <a:r>
              <a:rPr/>
              <a:t>#rspatial</a:t>
            </a:r>
          </a:p>
          <a:p>
            <a:pPr lvl="1"/>
            <a:r>
              <a:rPr/>
              <a:t>EPA R User Group</a:t>
            </a:r>
          </a:p>
          <a:p>
            <a:pPr lvl="2"/>
            <a:r>
              <a:rPr/>
              <a:t>Monthly Meetings</a:t>
            </a:r>
          </a:p>
          <a:p>
            <a:pPr lvl="2"/>
            <a:r>
              <a:rPr/>
              <a:t>Face to face meeting every 2 years</a:t>
            </a:r>
          </a:p>
          <a:p>
            <a:pPr lvl="3"/>
            <a:r>
              <a:rPr/>
              <a:t>September, but we’ll see…</a:t>
            </a:r>
          </a:p>
          <a:p>
            <a:pPr lvl="1"/>
            <a:r>
              <a:rPr/>
              <a:t>learnr: </a:t>
            </a:r>
            <a:r>
              <a:rPr>
                <a:hlinkClick r:id="rId2"/>
              </a:rPr>
              <a:t>https://rstudio.github.io/learnr/</a:t>
            </a:r>
          </a:p>
          <a:p>
            <a:pPr lvl="1"/>
            <a:r>
              <a:rPr/>
              <a:t>The Carpentries: </a:t>
            </a:r>
            <a:r>
              <a:rPr>
                <a:hlinkClick r:id="rId3"/>
              </a:rPr>
              <a:t>https://carpentries.org/</a:t>
            </a:r>
          </a:p>
        </p:txBody>
      </p:sp>
      <p:pic>
        <p:nvPicPr>
          <p:cNvPr descr="figures/r_rollercoaster.pn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4648200" y="2438400"/>
            <a:ext cx="4038600" cy="2374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Questions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“Free software environment for statistical computing and graphics”</a:t>
            </a:r>
          </a:p>
          <a:p>
            <a:pPr lvl="1"/>
            <a:r>
              <a:rPr/>
              <a:t>Dialect of the S language</a:t>
            </a:r>
          </a:p>
          <a:p>
            <a:pPr lvl="1"/>
            <a:r>
              <a:rPr/>
              <a:t>Written by Ross Ihaka and Robert Gentleman</a:t>
            </a:r>
          </a:p>
          <a:p>
            <a:pPr lvl="1"/>
            <a:r>
              <a:rPr/>
              <a:t>First Release in 1993, version 1.0 in 2000</a:t>
            </a:r>
          </a:p>
          <a:p>
            <a:pPr lvl="1"/>
            <a:r>
              <a:rPr/>
              <a:t>Current version 4.0.4 (aka “Lost Library Book”) released Feb 2021.</a:t>
            </a:r>
          </a:p>
          <a:p>
            <a:pPr lvl="1"/>
            <a:r>
              <a:rPr/>
              <a:t>Fully functional, general purpose programming language</a:t>
            </a:r>
          </a:p>
          <a:p>
            <a:pPr lvl="1"/>
            <a:r>
              <a:rPr/>
              <a:t>Excels at statistics and visualization</a:t>
            </a:r>
          </a:p>
          <a:p>
            <a:pPr lvl="1"/>
            <a:r>
              <a:rPr/>
              <a:t>Why is it called “R”?</a:t>
            </a:r>
          </a:p>
        </p:txBody>
      </p:sp>
      <p:pic>
        <p:nvPicPr>
          <p:cNvPr descr="https://www.r-project.org/logo/Rlog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2057400"/>
            <a:ext cx="4038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Why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Free!</a:t>
            </a:r>
          </a:p>
          <a:p>
            <a:pPr lvl="1"/>
            <a:r>
              <a:rPr/>
              <a:t>Statistics and Graphics</a:t>
            </a:r>
          </a:p>
          <a:p>
            <a:pPr lvl="1"/>
            <a:r>
              <a:rPr/>
              <a:t>GIS/Spatial</a:t>
            </a:r>
          </a:p>
          <a:p>
            <a:pPr lvl="1"/>
            <a:r>
              <a:rPr/>
              <a:t>Writing Papers</a:t>
            </a:r>
          </a:p>
          <a:p>
            <a:pPr lvl="1"/>
            <a:r>
              <a:rPr/>
              <a:t>Presentations (like this one)</a:t>
            </a:r>
          </a:p>
          <a:p>
            <a:pPr lvl="1"/>
            <a:r>
              <a:rPr/>
              <a:t>Develop new tools</a:t>
            </a:r>
          </a:p>
          <a:p>
            <a:pPr lvl="1"/>
            <a:r>
              <a:rPr/>
              <a:t>Reproducibility</a:t>
            </a:r>
          </a:p>
          <a:p>
            <a:pPr lvl="1"/>
            <a:r>
              <a:rPr/>
              <a:t>Open Science</a:t>
            </a:r>
          </a:p>
        </p:txBody>
      </p:sp>
      <p:pic>
        <p:nvPicPr>
          <p:cNvPr descr="figures/stata_mask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879600"/>
            <a:ext cx="4038600" cy="3505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vs. Python</a:t>
            </a:r>
          </a:p>
        </p:txBody>
      </p:sp>
      <p:pic>
        <p:nvPicPr>
          <p:cNvPr descr="figures/r_v_python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981200"/>
            <a:ext cx="8229600" cy="3479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 strike="sngStrike"/>
              <a:t>vs.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Python</a:t>
            </a:r>
          </a:p>
        </p:txBody>
      </p:sp>
      <p:pic>
        <p:nvPicPr>
          <p:cNvPr descr="figures/r_and_python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17600"/>
            <a:ext cx="69723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 - Panel discussion from yesterday!: </a:t>
            </a:r>
            <a:r>
              <a:rPr>
                <a:hlinkClick r:id="rId2"/>
              </a:rPr>
              <a:t>https://www.youtube.com/watch?v=6mp-BWPnqK4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EPA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Large and active community</a:t>
            </a:r>
          </a:p>
          <a:p>
            <a:pPr lvl="1"/>
            <a:r>
              <a:rPr/>
              <a:t>January 2019 ~900 installations at EPA (HQ offices only)</a:t>
            </a:r>
          </a:p>
          <a:p>
            <a:pPr lvl="1"/>
            <a:r>
              <a:rPr>
                <a:hlinkClick r:id="rId2"/>
              </a:rPr>
              <a:t>R Users Group</a:t>
            </a:r>
          </a:p>
          <a:p>
            <a:pPr lvl="2"/>
            <a:r>
              <a:rPr/>
              <a:t>Teams channel in the Data Science team</a:t>
            </a:r>
          </a:p>
          <a:p>
            <a:pPr lvl="2"/>
            <a:r>
              <a:rPr/>
              <a:t>Sharepoint (legacy)</a:t>
            </a:r>
          </a:p>
          <a:p>
            <a:pPr lvl="2"/>
            <a:r>
              <a:rPr/>
              <a:t>Monthly meetings</a:t>
            </a:r>
          </a:p>
          <a:p>
            <a:pPr lvl="1"/>
            <a:r>
              <a:rPr/>
              <a:t>Installation (for HQ Offices, regions are Ad hoc)</a:t>
            </a:r>
          </a:p>
          <a:p>
            <a:pPr lvl="2"/>
            <a:r>
              <a:rPr/>
              <a:t>R</a:t>
            </a:r>
          </a:p>
          <a:p>
            <a:pPr lvl="2"/>
            <a:r>
              <a:rPr/>
              <a:t>RStudio</a:t>
            </a:r>
          </a:p>
          <a:p>
            <a:pPr lvl="2"/>
            <a:r>
              <a:rPr/>
              <a:t>Rtools (required build tools for Windows)</a:t>
            </a:r>
          </a:p>
        </p:txBody>
      </p:sp>
      <p:pic>
        <p:nvPicPr>
          <p:cNvPr descr="figures/r_and_epa.jp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2794000"/>
            <a:ext cx="4038600" cy="1676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Integrated Development Environment</a:t>
            </a:r>
          </a:p>
          <a:p>
            <a:pPr lvl="1"/>
            <a:r>
              <a:rPr/>
              <a:t>Also a company that supports the R community</a:t>
            </a:r>
          </a:p>
          <a:p>
            <a:pPr lvl="1"/>
            <a:r>
              <a:rPr/>
              <a:t>RStudio 1-minute Demo</a:t>
            </a:r>
          </a:p>
        </p:txBody>
      </p:sp>
      <p:pic>
        <p:nvPicPr>
          <p:cNvPr descr="figures/rstudio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2527300"/>
            <a:ext cx="4038600" cy="2184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738</Words>
  <Application>Microsoft Office PowerPoint</Application>
  <PresentationFormat>On-screen Show (4:3)</PresentationFormat>
  <Paragraphs>165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</vt:lpstr>
      <vt:lpstr>Times</vt:lpstr>
      <vt:lpstr>Times New Roman</vt:lpstr>
      <vt:lpstr>Office Theme</vt:lpstr>
      <vt:lpstr>Two steps forward, one step back:</vt:lpstr>
      <vt:lpstr>The story</vt:lpstr>
      <vt:lpstr>The cast</vt:lpstr>
      <vt:lpstr>Two steps forward: R</vt:lpstr>
      <vt:lpstr>One step back: R</vt:lpstr>
      <vt:lpstr>Progress: R</vt:lpstr>
      <vt:lpstr>Two steps forward: GitHub</vt:lpstr>
      <vt:lpstr>One step back: GitHub</vt:lpstr>
      <vt:lpstr>Progress: GitHub</vt:lpstr>
      <vt:lpstr>Two steps forward: Pre-prints and post-publication review</vt:lpstr>
      <vt:lpstr>One step back: Pre-prints and post-publication review</vt:lpstr>
      <vt:lpstr>Progress: Pre-prints and post-publication review</vt:lpstr>
      <vt:lpstr>Two steps forward: Code review</vt:lpstr>
      <vt:lpstr>One step back: Code review</vt:lpstr>
      <vt:lpstr>Progress: Code review</vt:lpstr>
      <vt:lpstr>Two steps forward: Licensing</vt:lpstr>
      <vt:lpstr>One step back: Licensing</vt:lpstr>
      <vt:lpstr>Progress: Licensing</vt:lpstr>
      <vt:lpstr>Two steps forward: Shiny</vt:lpstr>
      <vt:lpstr>One step back: Shiny</vt:lpstr>
      <vt:lpstr>Progress: Shiny</vt:lpstr>
      <vt:lpstr>Unorganized parting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Jeff Hollister, ORD/CEMM/ACESD</dc:creator>
  <cp:keywords/>
  <dcterms:created xsi:type="dcterms:W3CDTF">2021-02-24T01:09:52Z</dcterms:created>
  <dcterms:modified xsi:type="dcterms:W3CDTF">2021-02-24T01:09:52Z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/>
  </property>
  <property fmtid="{D5CDD505-2E9C-101B-9397-08002B2CF9AE}" pid="3" name="output">
    <vt:lpwstr/>
  </property>
  <property fmtid="{D5CDD505-2E9C-101B-9397-08002B2CF9AE}" pid="4" name="subtitle">
    <vt:lpwstr>EPA’s Emerging Leaders Network 2021-02-24</vt:lpwstr>
  </property>
</Properties>
</file>